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30/03/1441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214290"/>
            <a:ext cx="871543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Symptoms and Signs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Apple scab results in symptoms on the aerial parts of the apple tree, including leaves, petioles, flowers, sepals, fruit, pedicels, young shoots, and bud scales.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Apple leaves and fruit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symptoms are generally most noticeable and serious on leaves and fruit. The first lesions seen in the spring are usually on the underside of expanding leaves. Once the leaves open, the upper surfaces also become vulnerable to infection. A lesion first appears as an area which is a lighter shade of green than the surrounding leaf. The lesion is usually circular and as it increases in size it becomes olive-colored and velvety due to production of (conidia)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643998" cy="5185522"/>
          </a:xfrm>
          <a:prstGeom prst="rect">
            <a:avLst/>
          </a:prstGeom>
        </p:spPr>
        <p:txBody>
          <a:bodyPr wrap="square">
            <a:spAutoFit/>
          </a:bodyPr>
          <a:lstStyle/>
          <a:p>
            <a:pPr algn="just" rtl="0">
              <a:lnSpc>
                <a:spcPct val="150000"/>
              </a:lnSpc>
            </a:pPr>
            <a:r>
              <a:rPr lang="en-US" sz="2800" dirty="0" smtClean="0">
                <a:latin typeface="Times New Roman" pitchFamily="18" charset="0"/>
                <a:cs typeface="Times New Roman" pitchFamily="18" charset="0"/>
              </a:rPr>
              <a:t>Lesions that form on young leaves may be quite large, some more than 1 cm in diameter. Lesions that form on expanded leaves are usually smaller because older leaves are more resistant to infection. Affected tissues eventually may become distorted and puckered, and the leaf lesions often become cracked and torn. Lesions on the leaves and fruit are generally blistered and "scabby" in appearance, with a distinct margin . </a:t>
            </a:r>
            <a:endParaRPr lang="ar-IQ"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14282" y="214290"/>
            <a:ext cx="8715436" cy="51855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earliest noticeable symptom on fruit is water-soaked areas which develop into velvety, green to olive-brown lesions. Infections of young fruit will cause fruit distortion . Severely infected leaves or fruit will often drop from the tree. Infection which causes significant defoliation for two or three years in a row can result in weakened trees that are more susceptible to freeze damage, insect injury, and other diseases.</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214290"/>
            <a:ext cx="8715436" cy="55659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5216525" algn="l"/>
                <a:tab pos="5387975"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Life cycle of </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 </a:t>
            </a:r>
            <a:r>
              <a:rPr kumimoji="0" lang="en-US"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inaequalis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5216525" algn="l"/>
                <a:tab pos="5387975"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spring, at the time the apple buds are bursting, the fungus begins its life cycle by forcibly ejecting its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ascospores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through the openings of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ascocarps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buried in the tissues of dead apple leaves lying on the ground.                                                  </a:t>
            </a:r>
          </a:p>
          <a:p>
            <a:pPr marL="0" marR="0" lvl="0" indent="0" algn="just" defTabSz="914400" rtl="0" eaLnBrk="0" fontAlgn="base" latinLnBrk="0" hangingPunct="0">
              <a:lnSpc>
                <a:spcPct val="150000"/>
              </a:lnSpc>
              <a:spcBef>
                <a:spcPct val="0"/>
              </a:spcBef>
              <a:spcAft>
                <a:spcPct val="0"/>
              </a:spcAft>
              <a:buClrTx/>
              <a:buSzTx/>
              <a:buFontTx/>
              <a:buNone/>
              <a:tabLst>
                <a:tab pos="5216525" algn="l"/>
                <a:tab pos="5387975"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ascospores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two-celled, yellowish with the upper cell shorter and somewhat wider than the lower (H). The unequal size of the two cells of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ascospores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gives the species its name. Air currents lift the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ascospores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the apple leaves on the trees, and germination occurs in the presence of moisture (I).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214290"/>
            <a:ext cx="8786874" cy="6119945"/>
          </a:xfrm>
          <a:prstGeom prst="rect">
            <a:avLst/>
          </a:prstGeom>
        </p:spPr>
        <p:txBody>
          <a:bodyPr wrap="square">
            <a:spAutoFit/>
          </a:bodyPr>
          <a:lstStyle/>
          <a:p>
            <a:pPr algn="l" rtl="0">
              <a:lnSpc>
                <a:spcPct val="150000"/>
              </a:lnSpc>
            </a:pP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The </a:t>
            </a:r>
            <a:r>
              <a:rPr lang="en-US" sz="2400" dirty="0" smtClean="0">
                <a:latin typeface="Times New Roman" pitchFamily="18" charset="0"/>
                <a:cs typeface="Times New Roman" pitchFamily="18" charset="0"/>
              </a:rPr>
              <a:t>germ tubes issuing from the </a:t>
            </a:r>
            <a:r>
              <a:rPr lang="en-US" sz="2400" dirty="0" err="1" smtClean="0">
                <a:latin typeface="Times New Roman" pitchFamily="18" charset="0"/>
                <a:cs typeface="Times New Roman" pitchFamily="18" charset="0"/>
              </a:rPr>
              <a:t>ascospores</a:t>
            </a:r>
            <a:r>
              <a:rPr lang="en-US" sz="2400" dirty="0" smtClean="0">
                <a:latin typeface="Times New Roman" pitchFamily="18" charset="0"/>
                <a:cs typeface="Times New Roman" pitchFamily="18" charset="0"/>
              </a:rPr>
              <a:t> penetrate the cuticle, and the mycelium begins to grow forming a thin, </a:t>
            </a:r>
            <a:r>
              <a:rPr lang="en-US" sz="2400" dirty="0" err="1" smtClean="0">
                <a:latin typeface="Times New Roman" pitchFamily="18" charset="0"/>
                <a:cs typeface="Times New Roman" pitchFamily="18" charset="0"/>
              </a:rPr>
              <a:t>subcuticular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stroma</a:t>
            </a:r>
            <a:r>
              <a:rPr lang="en-US" sz="2400" dirty="0" smtClean="0">
                <a:latin typeface="Times New Roman" pitchFamily="18" charset="0"/>
                <a:cs typeface="Times New Roman" pitchFamily="18" charset="0"/>
              </a:rPr>
              <a:t>. A few days after infection, numerous short </a:t>
            </a:r>
            <a:r>
              <a:rPr lang="en-US" sz="2400" dirty="0" err="1" smtClean="0">
                <a:latin typeface="Times New Roman" pitchFamily="18" charset="0"/>
                <a:cs typeface="Times New Roman" pitchFamily="18" charset="0"/>
              </a:rPr>
              <a:t>conidiphores</a:t>
            </a:r>
            <a:r>
              <a:rPr lang="en-US" sz="2400" dirty="0" smtClean="0">
                <a:latin typeface="Times New Roman" pitchFamily="18" charset="0"/>
                <a:cs typeface="Times New Roman" pitchFamily="18" charset="0"/>
              </a:rPr>
              <a:t> (B) break through the cuticle and each produces a flame-shaped </a:t>
            </a:r>
            <a:r>
              <a:rPr lang="en-US" sz="2400" dirty="0" err="1" smtClean="0">
                <a:latin typeface="Times New Roman" pitchFamily="18" charset="0"/>
                <a:cs typeface="Times New Roman" pitchFamily="18" charset="0"/>
              </a:rPr>
              <a:t>conidium</a:t>
            </a:r>
            <a:r>
              <a:rPr lang="en-US" sz="2400" dirty="0" smtClean="0">
                <a:latin typeface="Times New Roman" pitchFamily="18" charset="0"/>
                <a:cs typeface="Times New Roman" pitchFamily="18" charset="0"/>
              </a:rPr>
              <a:t> at the tip, so that </a:t>
            </a:r>
            <a:r>
              <a:rPr lang="en-US" sz="2400" dirty="0" err="1" smtClean="0">
                <a:latin typeface="Times New Roman" pitchFamily="18" charset="0"/>
                <a:cs typeface="Times New Roman" pitchFamily="18" charset="0"/>
              </a:rPr>
              <a:t>conidiophore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conidium</a:t>
            </a:r>
            <a:r>
              <a:rPr lang="en-US" sz="2400" dirty="0" smtClean="0">
                <a:latin typeface="Times New Roman" pitchFamily="18" charset="0"/>
                <a:cs typeface="Times New Roman" pitchFamily="18" charset="0"/>
              </a:rPr>
              <a:t> resemble a short burning candle. Conidia are spread by rain to other leaves or to young fruits in various stages of development; the fungus propagates itself asexually throughout the spring and summer, producing several conidial generations. Late in the season when the leaf cells begin to die, the mycelium penetrates deep into the leaf tissues and proceeds to form </a:t>
            </a:r>
            <a:r>
              <a:rPr lang="en-US" sz="2400" dirty="0" err="1" smtClean="0">
                <a:latin typeface="Times New Roman" pitchFamily="18" charset="0"/>
                <a:cs typeface="Times New Roman" pitchFamily="18" charset="0"/>
              </a:rPr>
              <a:t>ascocarps</a:t>
            </a:r>
            <a:r>
              <a:rPr lang="en-US" sz="2400" dirty="0" smtClean="0">
                <a:latin typeface="Times New Roman" pitchFamily="18" charset="0"/>
                <a:cs typeface="Times New Roman" pitchFamily="18" charset="0"/>
              </a:rPr>
              <a:t> as follows: </a:t>
            </a:r>
            <a:endParaRPr lang="ar-IQ"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4290"/>
            <a:ext cx="8715436" cy="6673943"/>
          </a:xfrm>
          <a:prstGeom prst="rect">
            <a:avLst/>
          </a:prstGeom>
        </p:spPr>
        <p:txBody>
          <a:bodyPr wrap="square">
            <a:spAutoFit/>
          </a:bodyPr>
          <a:lstStyle/>
          <a:p>
            <a:pPr algn="just" rtl="0">
              <a:lnSpc>
                <a:spcPct val="150000"/>
              </a:lnSpc>
            </a:pPr>
            <a:r>
              <a:rPr lang="en-US" sz="2400" dirty="0" smtClean="0">
                <a:latin typeface="Times New Roman" pitchFamily="18" charset="0"/>
                <a:cs typeface="Times New Roman" pitchFamily="18" charset="0"/>
              </a:rPr>
              <a:t>When coil in a hypha consisting of </a:t>
            </a:r>
            <a:r>
              <a:rPr lang="en-US" sz="2400" dirty="0" err="1" smtClean="0">
                <a:latin typeface="Times New Roman" pitchFamily="18" charset="0"/>
                <a:cs typeface="Times New Roman" pitchFamily="18" charset="0"/>
              </a:rPr>
              <a:t>uninucleate</a:t>
            </a:r>
            <a:r>
              <a:rPr lang="en-US" sz="2400" dirty="0" smtClean="0">
                <a:latin typeface="Times New Roman" pitchFamily="18" charset="0"/>
                <a:cs typeface="Times New Roman" pitchFamily="18" charset="0"/>
              </a:rPr>
              <a:t> cells initiates the formation of the </a:t>
            </a:r>
            <a:r>
              <a:rPr lang="en-US" sz="2400" dirty="0" err="1" smtClean="0">
                <a:latin typeface="Times New Roman" pitchFamily="18" charset="0"/>
                <a:cs typeface="Times New Roman" pitchFamily="18" charset="0"/>
              </a:rPr>
              <a:t>stroma</a:t>
            </a:r>
            <a:r>
              <a:rPr lang="en-US" sz="2400" dirty="0" smtClean="0">
                <a:latin typeface="Times New Roman" pitchFamily="18" charset="0"/>
                <a:cs typeface="Times New Roman" pitchFamily="18" charset="0"/>
              </a:rPr>
              <a:t>. As this develops, a coil of multinucleate cells representing the </a:t>
            </a:r>
            <a:r>
              <a:rPr lang="en-US" sz="2400" dirty="0" err="1" smtClean="0">
                <a:latin typeface="Times New Roman" pitchFamily="18" charset="0"/>
                <a:cs typeface="Times New Roman" pitchFamily="18" charset="0"/>
              </a:rPr>
              <a:t>ascogonium</a:t>
            </a:r>
            <a:r>
              <a:rPr lang="en-US" sz="2400" dirty="0" smtClean="0">
                <a:latin typeface="Times New Roman" pitchFamily="18" charset="0"/>
                <a:cs typeface="Times New Roman" pitchFamily="18" charset="0"/>
              </a:rPr>
              <a:t> differentiates inside the young </a:t>
            </a:r>
            <a:r>
              <a:rPr lang="en-US" sz="2400" dirty="0" err="1" smtClean="0">
                <a:latin typeface="Times New Roman" pitchFamily="18" charset="0"/>
                <a:cs typeface="Times New Roman" pitchFamily="18" charset="0"/>
              </a:rPr>
              <a:t>stroma</a:t>
            </a:r>
            <a:r>
              <a:rPr lang="en-US" sz="2400" dirty="0" smtClean="0">
                <a:latin typeface="Times New Roman" pitchFamily="18" charset="0"/>
                <a:cs typeface="Times New Roman" pitchFamily="18" charset="0"/>
              </a:rPr>
              <a:t>, and a </a:t>
            </a:r>
            <a:r>
              <a:rPr lang="en-US" sz="2400" dirty="0" err="1" smtClean="0">
                <a:latin typeface="Times New Roman" pitchFamily="18" charset="0"/>
                <a:cs typeface="Times New Roman" pitchFamily="18" charset="0"/>
              </a:rPr>
              <a:t>trichogyne</a:t>
            </a:r>
            <a:r>
              <a:rPr lang="en-US" sz="2400" dirty="0" smtClean="0">
                <a:latin typeface="Times New Roman" pitchFamily="18" charset="0"/>
                <a:cs typeface="Times New Roman" pitchFamily="18" charset="0"/>
              </a:rPr>
              <a:t> pushes through and protrudes from the </a:t>
            </a:r>
            <a:r>
              <a:rPr lang="en-US" sz="2400" dirty="0" err="1" smtClean="0">
                <a:latin typeface="Times New Roman" pitchFamily="18" charset="0"/>
                <a:cs typeface="Times New Roman" pitchFamily="18" charset="0"/>
              </a:rPr>
              <a:t>stromatal</a:t>
            </a:r>
            <a:r>
              <a:rPr lang="en-US" sz="2400" dirty="0" smtClean="0">
                <a:latin typeface="Times New Roman" pitchFamily="18" charset="0"/>
                <a:cs typeface="Times New Roman" pitchFamily="18" charset="0"/>
              </a:rPr>
              <a:t> wall (E). In the same time, an </a:t>
            </a:r>
            <a:r>
              <a:rPr lang="en-US" sz="2400" dirty="0" err="1" smtClean="0">
                <a:latin typeface="Times New Roman" pitchFamily="18" charset="0"/>
                <a:cs typeface="Times New Roman" pitchFamily="18" charset="0"/>
              </a:rPr>
              <a:t>antheridium</a:t>
            </a:r>
            <a:r>
              <a:rPr lang="en-US" sz="2400" dirty="0" smtClean="0">
                <a:latin typeface="Times New Roman" pitchFamily="18" charset="0"/>
                <a:cs typeface="Times New Roman" pitchFamily="18" charset="0"/>
              </a:rPr>
              <a:t> is formed from a hypha of the opposite strain and contact is soon established between the </a:t>
            </a:r>
            <a:r>
              <a:rPr lang="en-US" sz="2400" dirty="0" err="1" smtClean="0">
                <a:latin typeface="Times New Roman" pitchFamily="18" charset="0"/>
                <a:cs typeface="Times New Roman" pitchFamily="18" charset="0"/>
              </a:rPr>
              <a:t>antheridium</a:t>
            </a:r>
            <a:r>
              <a:rPr lang="en-US" sz="2400" dirty="0" smtClean="0">
                <a:latin typeface="Times New Roman" pitchFamily="18" charset="0"/>
                <a:cs typeface="Times New Roman" pitchFamily="18" charset="0"/>
              </a:rPr>
              <a:t> and the </a:t>
            </a:r>
            <a:r>
              <a:rPr lang="en-US" sz="2400" dirty="0" err="1" smtClean="0">
                <a:latin typeface="Times New Roman" pitchFamily="18" charset="0"/>
                <a:cs typeface="Times New Roman" pitchFamily="18" charset="0"/>
              </a:rPr>
              <a:t>trichogyne</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antheridium</a:t>
            </a:r>
            <a:r>
              <a:rPr lang="en-US" sz="2400" dirty="0" smtClean="0">
                <a:latin typeface="Times New Roman" pitchFamily="18" charset="0"/>
                <a:cs typeface="Times New Roman" pitchFamily="18" charset="0"/>
              </a:rPr>
              <a:t> nuclei pass into the </a:t>
            </a:r>
            <a:r>
              <a:rPr lang="en-US" sz="2400" dirty="0" err="1" smtClean="0">
                <a:latin typeface="Times New Roman" pitchFamily="18" charset="0"/>
                <a:cs typeface="Times New Roman" pitchFamily="18" charset="0"/>
              </a:rPr>
              <a:t>ascogonium</a:t>
            </a:r>
            <a:r>
              <a:rPr lang="en-US" sz="2400" dirty="0" smtClean="0">
                <a:latin typeface="Times New Roman" pitchFamily="18" charset="0"/>
                <a:cs typeface="Times New Roman" pitchFamily="18" charset="0"/>
              </a:rPr>
              <a:t> through the </a:t>
            </a:r>
            <a:r>
              <a:rPr lang="en-US" sz="2400" dirty="0" err="1" smtClean="0">
                <a:latin typeface="Times New Roman" pitchFamily="18" charset="0"/>
                <a:cs typeface="Times New Roman" pitchFamily="18" charset="0"/>
              </a:rPr>
              <a:t>trichogyne</a:t>
            </a:r>
            <a:r>
              <a:rPr lang="en-US" sz="2400" dirty="0" smtClean="0">
                <a:latin typeface="Times New Roman" pitchFamily="18" charset="0"/>
                <a:cs typeface="Times New Roman" pitchFamily="18" charset="0"/>
              </a:rPr>
              <a:t> (F). The nuclear pairs pass into the </a:t>
            </a:r>
            <a:r>
              <a:rPr lang="en-US" sz="2400" dirty="0" err="1" smtClean="0">
                <a:latin typeface="Times New Roman" pitchFamily="18" charset="0"/>
                <a:cs typeface="Times New Roman" pitchFamily="18" charset="0"/>
              </a:rPr>
              <a:t>ascogenous</a:t>
            </a:r>
            <a:r>
              <a:rPr lang="en-US" sz="2400" dirty="0" smtClean="0">
                <a:latin typeface="Times New Roman" pitchFamily="18" charset="0"/>
                <a:cs typeface="Times New Roman" pitchFamily="18" charset="0"/>
              </a:rPr>
              <a:t> hypha, which now develop from the lower portion of the </a:t>
            </a:r>
            <a:r>
              <a:rPr lang="en-US" sz="2400" dirty="0" err="1" smtClean="0">
                <a:latin typeface="Times New Roman" pitchFamily="18" charset="0"/>
                <a:cs typeface="Times New Roman" pitchFamily="18" charset="0"/>
              </a:rPr>
              <a:t>ascogonium</a:t>
            </a:r>
            <a:r>
              <a:rPr lang="en-US" sz="2400" dirty="0" smtClean="0">
                <a:latin typeface="Times New Roman" pitchFamily="18" charset="0"/>
                <a:cs typeface="Times New Roman" pitchFamily="18" charset="0"/>
              </a:rPr>
              <a:t> (G). </a:t>
            </a:r>
            <a:r>
              <a:rPr lang="en-US" sz="2400" dirty="0" err="1" smtClean="0">
                <a:latin typeface="Times New Roman" pitchFamily="18" charset="0"/>
                <a:cs typeface="Times New Roman" pitchFamily="18" charset="0"/>
              </a:rPr>
              <a:t>Ascus</a:t>
            </a:r>
            <a:r>
              <a:rPr lang="en-US" sz="2400" dirty="0" smtClean="0">
                <a:latin typeface="Times New Roman" pitchFamily="18" charset="0"/>
                <a:cs typeface="Times New Roman" pitchFamily="18" charset="0"/>
              </a:rPr>
              <a:t> formation takes place, and the </a:t>
            </a:r>
            <a:r>
              <a:rPr lang="en-US" sz="2400" dirty="0" err="1" smtClean="0">
                <a:latin typeface="Times New Roman" pitchFamily="18" charset="0"/>
                <a:cs typeface="Times New Roman" pitchFamily="18" charset="0"/>
              </a:rPr>
              <a:t>stroma</a:t>
            </a:r>
            <a:r>
              <a:rPr lang="en-US" sz="2400" dirty="0" smtClean="0">
                <a:latin typeface="Times New Roman" pitchFamily="18" charset="0"/>
                <a:cs typeface="Times New Roman" pitchFamily="18" charset="0"/>
              </a:rPr>
              <a:t> continues to develop and form the </a:t>
            </a:r>
            <a:r>
              <a:rPr lang="en-US" sz="2400" dirty="0" err="1" smtClean="0">
                <a:latin typeface="Times New Roman" pitchFamily="18" charset="0"/>
                <a:cs typeface="Times New Roman" pitchFamily="18" charset="0"/>
              </a:rPr>
              <a:t>ascocarp</a:t>
            </a:r>
            <a:r>
              <a:rPr lang="en-US" sz="2400" dirty="0" smtClean="0">
                <a:latin typeface="Times New Roman" pitchFamily="18" charset="0"/>
                <a:cs typeface="Times New Roman" pitchFamily="18" charset="0"/>
              </a:rPr>
              <a:t> (H). The </a:t>
            </a:r>
            <a:r>
              <a:rPr lang="en-US" sz="2400" dirty="0" err="1" smtClean="0">
                <a:latin typeface="Times New Roman" pitchFamily="18" charset="0"/>
                <a:cs typeface="Times New Roman" pitchFamily="18" charset="0"/>
              </a:rPr>
              <a:t>ascospores</a:t>
            </a:r>
            <a:r>
              <a:rPr lang="en-US" sz="2400" dirty="0" smtClean="0">
                <a:latin typeface="Times New Roman" pitchFamily="18" charset="0"/>
                <a:cs typeface="Times New Roman" pitchFamily="18" charset="0"/>
              </a:rPr>
              <a:t> mature in April or May depending on the locality.</a:t>
            </a:r>
            <a:endParaRPr lang="ar-IQ"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cstate="print">
            <a:lum bright="-1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282" y="214290"/>
            <a:ext cx="8715435" cy="6429420"/>
          </a:xfrm>
          <a:prstGeom prst="rect">
            <a:avLst/>
          </a:prstGeom>
          <a:noFill/>
          <a:ln>
            <a:noFill/>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653</Words>
  <PresentationFormat>عرض على الشاشة (3:4)‏</PresentationFormat>
  <Paragraphs>11</Paragraphs>
  <Slides>7</Slides>
  <Notes>0</Notes>
  <HiddenSlides>0</HiddenSlides>
  <MMClips>0</MMClips>
  <ScaleCrop>false</ScaleCrop>
  <HeadingPairs>
    <vt:vector size="4" baseType="variant">
      <vt:variant>
        <vt:lpstr>سمة</vt:lpstr>
      </vt:variant>
      <vt:variant>
        <vt:i4>1</vt:i4>
      </vt:variant>
      <vt:variant>
        <vt:lpstr>عناوين الشرائح</vt:lpstr>
      </vt:variant>
      <vt:variant>
        <vt:i4>7</vt:i4>
      </vt:variant>
    </vt:vector>
  </HeadingPairs>
  <TitlesOfParts>
    <vt:vector size="8" baseType="lpstr">
      <vt:lpstr>سمة Office</vt:lpstr>
      <vt:lpstr>الشريحة 1</vt:lpstr>
      <vt:lpstr>الشريحة 2</vt:lpstr>
      <vt:lpstr>الشريحة 3</vt:lpstr>
      <vt:lpstr>الشريحة 4</vt:lpstr>
      <vt:lpstr>الشريحة 5</vt:lpstr>
      <vt:lpstr>الشريحة 6</vt:lpstr>
      <vt:lpstr>الشريحة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SMART-waves</dc:creator>
  <cp:lastModifiedBy>SMART-waves</cp:lastModifiedBy>
  <cp:revision>1</cp:revision>
  <dcterms:created xsi:type="dcterms:W3CDTF">2019-11-27T15:40:47Z</dcterms:created>
  <dcterms:modified xsi:type="dcterms:W3CDTF">2019-11-27T15:46:25Z</dcterms:modified>
</cp:coreProperties>
</file>